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86" r:id="rId3"/>
    <p:sldId id="395" r:id="rId4"/>
    <p:sldId id="257" r:id="rId5"/>
    <p:sldId id="275" r:id="rId6"/>
    <p:sldId id="260" r:id="rId7"/>
    <p:sldId id="261" r:id="rId8"/>
    <p:sldId id="262" r:id="rId9"/>
    <p:sldId id="265" r:id="rId10"/>
    <p:sldId id="374" r:id="rId11"/>
    <p:sldId id="273" r:id="rId12"/>
    <p:sldId id="258" r:id="rId13"/>
    <p:sldId id="272" r:id="rId14"/>
    <p:sldId id="277" r:id="rId15"/>
    <p:sldId id="383" r:id="rId16"/>
    <p:sldId id="259" r:id="rId17"/>
    <p:sldId id="279" r:id="rId18"/>
    <p:sldId id="387" r:id="rId19"/>
    <p:sldId id="280" r:id="rId20"/>
    <p:sldId id="396" r:id="rId21"/>
    <p:sldId id="388" r:id="rId22"/>
    <p:sldId id="281" r:id="rId23"/>
    <p:sldId id="283" r:id="rId24"/>
    <p:sldId id="282" r:id="rId25"/>
    <p:sldId id="385" r:id="rId26"/>
    <p:sldId id="266" r:id="rId27"/>
    <p:sldId id="389" r:id="rId28"/>
    <p:sldId id="390" r:id="rId29"/>
    <p:sldId id="391" r:id="rId30"/>
    <p:sldId id="398" r:id="rId31"/>
    <p:sldId id="384" r:id="rId32"/>
    <p:sldId id="392" r:id="rId33"/>
    <p:sldId id="393" r:id="rId34"/>
    <p:sldId id="394" r:id="rId35"/>
    <p:sldId id="377" r:id="rId36"/>
    <p:sldId id="397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8"/>
    <p:restoredTop sz="94538"/>
  </p:normalViewPr>
  <p:slideViewPr>
    <p:cSldViewPr snapToGrid="0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306A7-A7B6-594C-9BAA-9E30F30D1680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5932-D114-8048-8996-44E57BD77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5932-D114-8048-8996-44E57BD77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9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5932-D114-8048-8996-44E57BD773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6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8941-B66A-2375-490A-F67E018FD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37D83-B904-A772-9BCA-F7295E208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8A6EC-FFCB-9545-D07B-53E4FBD0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4559A-4878-A83B-C07B-9A42B0C4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9D77E-06EB-7896-95F1-F8FA56AE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0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F881-33FB-BF22-1ED7-E8ABD574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18862-9A5A-E34B-C2D7-F3070F5C3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B79C-6B34-3CA8-D467-5DBC87C6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8B46-BE3F-F428-32A5-07C468B8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A4D7-1899-1038-31F2-E310B442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8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96073-3270-9E52-EE15-A3EE34DBC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6641-88AC-3BF6-8CA5-FE49D90DD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026D9-4D3E-8564-FC4B-D82E93A5E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A5D8-78E7-915A-B41C-C99CA0AE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AD5A-935D-24D2-94ED-FFB47E5B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C415-31FA-72F7-E7D2-9DE0653F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BDBC7-A9FC-F15C-E2DE-9F9AA0C2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0DFBB-BACF-898A-6229-A627BAFB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8C4EE-4EEF-ACDC-2CCE-EE0324B1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E7141-EBF6-7FE1-C441-2027F717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8EC0-0252-9841-B6B4-824A9D2F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0A18-5732-E709-3D6C-9B32265A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FFB3D-64F5-F73E-0238-FA8018F8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21F79-D029-84F7-431C-28D39B7C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B1DC-096C-908B-FBF8-B6079928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FF68-E89E-CA5D-0955-D143372C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9969-65F9-9B16-CA09-D6EE3FCA5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D72FB-15BF-463F-70BD-96E922844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B0E09-39BB-D0CE-8D2B-BE322143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90C20-5E95-2CC6-2E91-6CD7079E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BA2-C26F-98AD-32C0-0C3CA4F7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7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3D2F-43B8-84BA-B2BC-B48A07F5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36400-2952-EB53-A195-52947DB8D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D7376-B31D-8F8C-2491-72438F33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7684E-7C55-AE82-2686-2A6F38D5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BFADC-2F01-9D6F-7A56-D039B85D7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8895C-DDCE-50E2-88C9-17ACC1BC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91949-582D-E291-AFF0-9D7B1085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AC9EA-17DA-D6A2-2F78-FCE00823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3568-F8EE-8177-BB44-CD6C9BB0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97433-7DBF-6DCF-A75E-F54E7AA5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D40E0-0D1E-C8CC-4F1A-047FFAFD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8ED1-9078-F3A2-C4AE-C08B6053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B66CB-FA00-E693-54B1-9CFF20B7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E1538-B112-3D93-289E-EADF538A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9D3A9-9917-64DA-752D-BEC9EF25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7BC3-FBDF-1110-8793-754FB0F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AA3D-97B8-A3BB-A544-20FDB80E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74BE7-3F35-C8A7-CC59-021400715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2FB26-B2A2-8C1E-EE4E-EE0F1BB6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439A6-D418-23C1-B484-9545B792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7D88D-3082-60FA-CAC3-D01291F4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3948-BAB8-2217-4A4A-F923137E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52641-92C7-BB47-23E6-E4D601991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506B8-925D-B150-76D2-53BD8FE52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2DEA0-51E9-8C19-73A5-8156760C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9E72E-FD49-F5A6-83DF-E6E0FBA8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19F3E-61BA-055B-5091-00A134D6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1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C6DAC-C437-1D74-9763-0AD83403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A57C4-D2ED-0CF5-6C7C-558C22DBE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09B2-6489-5344-68E5-2F1B8A634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ABE45-3B0F-A344-A5E5-AC2A87075828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0A428-0C1A-5A8B-8903-4D02014A6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AF861-E3A8-2541-BCF0-44F5E99CC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48A11-3963-D04D-A309-5F2F4264E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epmind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59B9-BB7F-91E4-8943-8E35B9228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br>
              <a:rPr lang="en-US" altLang="zh-CN" dirty="0"/>
            </a:br>
            <a:r>
              <a:rPr lang="en-US" altLang="zh-CN" sz="4800" dirty="0"/>
              <a:t>Predictions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04A15E6-2F70-8096-B9D3-B786E68A1C35}"/>
              </a:ext>
            </a:extLst>
          </p:cNvPr>
          <p:cNvSpPr txBox="1">
            <a:spLocks/>
          </p:cNvSpPr>
          <p:nvPr/>
        </p:nvSpPr>
        <p:spPr>
          <a:xfrm>
            <a:off x="1524000" y="38502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Dr</a:t>
            </a:r>
            <a:r>
              <a:rPr lang="zh-CN" altLang="en-US" dirty="0"/>
              <a:t> </a:t>
            </a:r>
            <a:r>
              <a:rPr lang="en-US" altLang="zh-CN" dirty="0"/>
              <a:t>Mengyan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r>
              <a:rPr lang="en-US" altLang="zh-CN" sz="2000" dirty="0"/>
              <a:t>NCI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officer</a:t>
            </a:r>
          </a:p>
          <a:p>
            <a:r>
              <a:rPr lang="en-US" altLang="zh-CN" sz="2000" dirty="0"/>
              <a:t>University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Oxford</a:t>
            </a: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ECB99D-9453-730E-8078-1C5B72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" y="91517"/>
            <a:ext cx="24066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download University of Oxford Logo Large Size for Desktop, Mobile &amp;  Tablet. [1600x1000]. 50+ UW Wallpaper on Wallpaper… | Oxford university,  Oxford, University">
            <a:extLst>
              <a:ext uri="{FF2B5EF4-FFF2-40B4-BE49-F238E27FC236}">
                <a16:creationId xmlns:a16="http://schemas.microsoft.com/office/drawing/2014/main" id="{96406F70-E88A-9FEB-2382-EE40D5D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75" y="91517"/>
            <a:ext cx="1654266" cy="10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B1945FF0-4D57-C5ED-F609-370B64FE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69" y="163112"/>
            <a:ext cx="203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4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1C1E-347D-2B5A-AA09-A9E0F735B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C2F54-92D1-6232-23BB-BADFBC85EB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2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B5C-329A-9932-5517-F2E6CC6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5841-BDF8-92F7-83C3-BED5372C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Other types</a:t>
            </a:r>
          </a:p>
        </p:txBody>
      </p:sp>
    </p:spTree>
    <p:extLst>
      <p:ext uri="{BB962C8B-B14F-4D97-AF65-F5344CB8AC3E}">
        <p14:creationId xmlns:p14="http://schemas.microsoft.com/office/powerpoint/2010/main" val="393335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C2E6-66C0-1B1A-2C32-FF1566D4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12"/>
            <a:ext cx="10515600" cy="1325563"/>
          </a:xfrm>
        </p:spPr>
        <p:txBody>
          <a:bodyPr/>
          <a:lstStyle/>
          <a:p>
            <a:r>
              <a:rPr lang="en-US" altLang="zh-CN" dirty="0"/>
              <a:t>Textbook</a:t>
            </a:r>
            <a:r>
              <a:rPr lang="zh-CN" altLang="en-US" dirty="0"/>
              <a:t> </a:t>
            </a:r>
            <a:r>
              <a:rPr lang="en-US" altLang="zh-CN" dirty="0"/>
              <a:t>(if</a:t>
            </a:r>
            <a:r>
              <a:rPr lang="zh-CN" altLang="en-US" dirty="0"/>
              <a:t> </a:t>
            </a:r>
            <a:r>
              <a:rPr lang="en-US" altLang="zh-CN" dirty="0"/>
              <a:t>you’d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more)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BB14-7B78-ECC1-E1E3-51925A5E7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1B641-50DB-6A1F-7349-09EE5ED8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16" y="1569375"/>
            <a:ext cx="3362011" cy="4849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FEF12-CFDC-9F0A-3A67-0AD165A1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375" y="1568123"/>
            <a:ext cx="3565387" cy="48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0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8FD9-390E-BAE7-07B0-0CC2C682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AlphaFold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3070-4472-4794-7113-ACE867E44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4817" cy="4351338"/>
          </a:xfrm>
        </p:spPr>
        <p:txBody>
          <a:bodyPr/>
          <a:lstStyle/>
          <a:p>
            <a:r>
              <a:rPr lang="en-GB" dirty="0"/>
              <a:t>AI system developed by </a:t>
            </a:r>
            <a:r>
              <a:rPr lang="en-GB" dirty="0">
                <a:hlinkClick r:id="rId2"/>
              </a:rPr>
              <a:t>DeepMind</a:t>
            </a:r>
            <a:r>
              <a:rPr lang="en-GB" dirty="0"/>
              <a:t> that predicts a protein’s 3D structure from its amino acid sequence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F5769C-C77E-045C-9C71-D3662CF4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05" y="744122"/>
            <a:ext cx="4908525" cy="55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7D116-4BFC-FDD8-9418-3AD97254D055}"/>
              </a:ext>
            </a:extLst>
          </p:cNvPr>
          <p:cNvSpPr txBox="1"/>
          <p:nvPr/>
        </p:nvSpPr>
        <p:spPr>
          <a:xfrm>
            <a:off x="838200" y="5992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alphafold.ebi.ac.uk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710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B361-6272-41D3-B450-1ACDE9AF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Cancer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9A289-62C6-239D-7A98-10F756C7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7611BA-A69A-3516-2289-C95AC1804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71" y="1403868"/>
            <a:ext cx="8472243" cy="477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64622-BD75-833B-702C-8CF0DC2CA867}"/>
              </a:ext>
            </a:extLst>
          </p:cNvPr>
          <p:cNvSpPr txBox="1"/>
          <p:nvPr/>
        </p:nvSpPr>
        <p:spPr>
          <a:xfrm>
            <a:off x="602256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/understanding-cancer-using-machine-learning-84087258ee18</a:t>
            </a:r>
          </a:p>
        </p:txBody>
      </p:sp>
    </p:spTree>
    <p:extLst>
      <p:ext uri="{BB962C8B-B14F-4D97-AF65-F5344CB8AC3E}">
        <p14:creationId xmlns:p14="http://schemas.microsoft.com/office/powerpoint/2010/main" val="246323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F7AC-61AF-579D-035B-AF3CEEA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8D64-24E3-CC84-0126-C1B6E6D8E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F00FD-91EA-A87E-4BFE-5264D2F5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00" y="266422"/>
            <a:ext cx="6624707" cy="60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0826-42D4-BE2A-9FD0-2983F8AE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Supervised: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13746-3543-343C-B0E0-0EC696AB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30" y="1690688"/>
            <a:ext cx="865706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1351D-002D-588E-E05F-B250E5222E7A}"/>
              </a:ext>
            </a:extLst>
          </p:cNvPr>
          <p:cNvSpPr txBox="1"/>
          <p:nvPr/>
        </p:nvSpPr>
        <p:spPr>
          <a:xfrm>
            <a:off x="1007165" y="6308209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mml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Fig</a:t>
            </a:r>
            <a:r>
              <a:rPr lang="zh-CN" altLang="en-US" dirty="0"/>
              <a:t> </a:t>
            </a:r>
            <a:r>
              <a:rPr lang="en-US" altLang="zh-CN" dirty="0"/>
              <a:t>9.1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8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5059-F9D9-D3C4-E4DA-B5883F5F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Formulation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F32C49-015C-36DD-6B2F-C55AB3E3B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0" y="4572793"/>
            <a:ext cx="1511300" cy="55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93C3D-0852-3C8C-07E6-FA5ADC2A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5097479"/>
            <a:ext cx="12446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56DC1-7F55-5333-97BC-52EA26E88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2" y="3770312"/>
            <a:ext cx="3009900" cy="285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49A976-652C-5637-3A95-F37A0B763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71" y="1911367"/>
            <a:ext cx="7556500" cy="214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363D94-3B23-B8CD-3305-D5CAFDDDA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5601493"/>
            <a:ext cx="2413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7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5059-F9D9-D3C4-E4DA-B5883F5F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Likelihood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56DC1-7F55-5333-97BC-52EA26E8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595" y="1690688"/>
            <a:ext cx="30099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503EA3-369A-BF5D-B114-1A8CB9FE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70" y="2440985"/>
            <a:ext cx="7772400" cy="1802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7F71CE-053D-E84C-F72D-0A6206B7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13" y="4555891"/>
            <a:ext cx="5989707" cy="5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0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564B-CE6B-B218-9247-FE61921E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Regression: Closed form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206686-0039-A9B9-1D0C-E6AF0865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04"/>
          <a:stretch/>
        </p:blipFill>
        <p:spPr>
          <a:xfrm>
            <a:off x="4280226" y="2779259"/>
            <a:ext cx="5143500" cy="897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0339F-8386-082D-7695-213549AAF501}"/>
              </a:ext>
            </a:extLst>
          </p:cNvPr>
          <p:cNvSpPr txBox="1"/>
          <p:nvPr/>
        </p:nvSpPr>
        <p:spPr>
          <a:xfrm>
            <a:off x="5189933" y="3645447"/>
            <a:ext cx="616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… (Check mml-book Section 9.2.1)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6E4E1-4CFD-8B17-2C18-139A0F503205}"/>
              </a:ext>
            </a:extLst>
          </p:cNvPr>
          <p:cNvSpPr txBox="1"/>
          <p:nvPr/>
        </p:nvSpPr>
        <p:spPr>
          <a:xfrm>
            <a:off x="1656088" y="2849812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405345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0C92-EA8E-86A6-3544-2F031DEC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82DF-891A-407A-6CD2-5C34B5944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Postdoctoral Researcher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GB" altLang="zh-CN" dirty="0"/>
              <a:t>the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Oxford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Australian</a:t>
            </a:r>
            <a:r>
              <a:rPr lang="zh-CN" altLang="en-US" dirty="0"/>
              <a:t> </a:t>
            </a:r>
            <a:r>
              <a:rPr lang="en-US" altLang="zh-CN" dirty="0"/>
              <a:t>National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>
              <a:lnSpc>
                <a:spcPct val="150000"/>
              </a:lnSpc>
            </a:pPr>
            <a:r>
              <a:rPr lang="en-US" dirty="0"/>
              <a:t>Research directions: sequential decision-making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3327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564B-CE6B-B218-9247-FE61921E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Regression: Closed form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206686-0039-A9B9-1D0C-E6AF0865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04"/>
          <a:stretch/>
        </p:blipFill>
        <p:spPr>
          <a:xfrm>
            <a:off x="3634418" y="1690688"/>
            <a:ext cx="5143500" cy="897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0339F-8386-082D-7695-213549AAF501}"/>
              </a:ext>
            </a:extLst>
          </p:cNvPr>
          <p:cNvSpPr txBox="1"/>
          <p:nvPr/>
        </p:nvSpPr>
        <p:spPr>
          <a:xfrm>
            <a:off x="4544125" y="2556876"/>
            <a:ext cx="616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… (Check mml-book Section 9.2.1)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49CC4-9561-35D0-105A-4F21497C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125" y="3156939"/>
            <a:ext cx="31115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25FE1D-6DDC-0132-A0C4-CD637229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71" y="4478502"/>
            <a:ext cx="6865731" cy="211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72A74-E3BA-C6AE-0EA1-7EBFE395A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329" y="6147999"/>
            <a:ext cx="3649900" cy="452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6E4E1-4CFD-8B17-2C18-139A0F503205}"/>
              </a:ext>
            </a:extLst>
          </p:cNvPr>
          <p:cNvSpPr txBox="1"/>
          <p:nvPr/>
        </p:nvSpPr>
        <p:spPr>
          <a:xfrm>
            <a:off x="1010280" y="1761241"/>
            <a:ext cx="231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364899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FA6B-7C1F-B87E-58D0-8EAA3214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if no closed form </a:t>
            </a:r>
            <a:r>
              <a:rPr lang="en-US" altLang="zh-CN" dirty="0" err="1"/>
              <a:t>soluation</a:t>
            </a:r>
            <a:r>
              <a:rPr lang="en-US" altLang="zh-CN" dirty="0"/>
              <a:t>?  </a:t>
            </a:r>
            <a:br>
              <a:rPr lang="en-US" altLang="zh-CN" dirty="0"/>
            </a:br>
            <a:r>
              <a:rPr lang="en-US" altLang="zh-CN" dirty="0"/>
              <a:t>	-- Stochastic Gradient Descent (SGD)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1144-C3BE-84AF-E62F-2D864921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design a loss (error) function (over data points)</a:t>
            </a:r>
          </a:p>
          <a:p>
            <a:r>
              <a:rPr lang="en-US" dirty="0"/>
              <a:t>Step 2: </a:t>
            </a:r>
            <a:r>
              <a:rPr lang="en-US" dirty="0" err="1"/>
              <a:t>Minimise</a:t>
            </a:r>
            <a:r>
              <a:rPr lang="en-US" dirty="0"/>
              <a:t> loss function via SGD </a:t>
            </a:r>
          </a:p>
          <a:p>
            <a:pPr lvl="1"/>
            <a:r>
              <a:rPr lang="en-US" dirty="0"/>
              <a:t>Start with random initialization of parameters</a:t>
            </a:r>
          </a:p>
          <a:p>
            <a:pPr lvl="1"/>
            <a:r>
              <a:rPr lang="en-US" dirty="0"/>
              <a:t>Update at iteration          :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E6CBE-9628-BA50-7FB5-D1C84C19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2" y="1825625"/>
            <a:ext cx="1641839" cy="520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8D8A0-DD5B-C830-0B7E-EAF561FD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40" y="3719191"/>
            <a:ext cx="3349246" cy="653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722AE-2DB1-7145-5F38-3F605215D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16" y="3194815"/>
            <a:ext cx="647700" cy="29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E0D36B-79CD-63EA-732A-FB3244898FE2}"/>
              </a:ext>
            </a:extLst>
          </p:cNvPr>
          <p:cNvSpPr txBox="1"/>
          <p:nvPr/>
        </p:nvSpPr>
        <p:spPr>
          <a:xfrm>
            <a:off x="6096000" y="4720630"/>
            <a:ext cx="14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638779-0A37-9E8B-57E4-39B5A0FAB7F9}"/>
              </a:ext>
            </a:extLst>
          </p:cNvPr>
          <p:cNvCxnSpPr/>
          <p:nvPr/>
        </p:nvCxnSpPr>
        <p:spPr>
          <a:xfrm rot="16200000" flipV="1">
            <a:off x="6464896" y="4405344"/>
            <a:ext cx="418641" cy="2644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9FB65-BF07-AB5B-8344-96BC96962FFE}"/>
                  </a:ext>
                </a:extLst>
              </p:cNvPr>
              <p:cNvSpPr txBox="1"/>
              <p:nvPr/>
            </p:nvSpPr>
            <p:spPr>
              <a:xfrm>
                <a:off x="9551624" y="2743123"/>
                <a:ext cx="2317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9FB65-BF07-AB5B-8344-96BC9696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24" y="2743123"/>
                <a:ext cx="231730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743A37D0-CDEB-F091-BA87-2C995B4EFD33}"/>
              </a:ext>
            </a:extLst>
          </p:cNvPr>
          <p:cNvCxnSpPr/>
          <p:nvPr/>
        </p:nvCxnSpPr>
        <p:spPr>
          <a:xfrm rot="5400000" flipH="1" flipV="1">
            <a:off x="10341208" y="2427342"/>
            <a:ext cx="396530" cy="2350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5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76BE-3ECD-B3D7-A545-7B4F9BD7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Regression: Maximum a Posteriori Estimation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9FB13-5806-5323-460F-BAD7C5982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794" y="2624138"/>
            <a:ext cx="9525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79AD3-4F15-61A7-A598-76603793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94" y="2624138"/>
            <a:ext cx="1866900" cy="6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09F4-A1EA-2F43-C86E-64E04330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555" y="2312988"/>
            <a:ext cx="33655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ED8FD-6C06-68F7-FE63-D8480708F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3429000"/>
            <a:ext cx="4673600" cy="124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F9AD2F-EC92-333C-C745-54D65F0E6A57}"/>
              </a:ext>
            </a:extLst>
          </p:cNvPr>
          <p:cNvSpPr txBox="1"/>
          <p:nvPr/>
        </p:nvSpPr>
        <p:spPr>
          <a:xfrm>
            <a:off x="3127513" y="4943061"/>
            <a:ext cx="231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regularization!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AE2C-2EA2-90F3-3140-58350E7D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8F85-2A87-A133-B26D-E2B289B0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Polynomial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0C429-79C5-E49C-F71F-8DA5BCFD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66" y="365125"/>
            <a:ext cx="6800160" cy="4984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55A00-536E-F33B-ED82-9CBF8B91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1" y="2588130"/>
            <a:ext cx="3135577" cy="1162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73EDB-B9C2-CBE5-301A-EDE1293C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0916"/>
            <a:ext cx="5306006" cy="1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5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D12E-250B-191C-2123-FF08AAE6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C1BB-6E7A-2269-F276-DB891322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5602"/>
            <a:ext cx="10515600" cy="4351338"/>
          </a:xfrm>
        </p:spPr>
        <p:txBody>
          <a:bodyPr/>
          <a:lstStyle/>
          <a:p>
            <a:r>
              <a:rPr lang="en-US" altLang="zh-CN" dirty="0"/>
              <a:t>Train/Valid/Test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</a:p>
          <a:p>
            <a:r>
              <a:rPr lang="en-US" altLang="zh-CN" dirty="0"/>
              <a:t>Root-Mean-Square</a:t>
            </a:r>
            <a:r>
              <a:rPr lang="zh-CN" altLang="en-US" dirty="0"/>
              <a:t> </a:t>
            </a:r>
            <a:r>
              <a:rPr lang="en-US" altLang="zh-CN" dirty="0"/>
              <a:t>(RMS)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data!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E8BF2-4461-01EF-199B-080C8328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73" y="997020"/>
            <a:ext cx="5552661" cy="486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5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522C-6B7F-C815-66DE-6FE6A077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5531-9C95-D4C3-6524-130F6915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1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C27F-25C7-7C76-3435-1952330E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Supervised: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A0569-54C1-020D-8A41-E321A674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1650"/>
            <a:ext cx="36830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53EBA-469F-E134-65AF-7717105D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2" y="1363041"/>
            <a:ext cx="5842000" cy="524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0821B-13D2-009C-2139-8374152EF48D}"/>
              </a:ext>
            </a:extLst>
          </p:cNvPr>
          <p:cNvSpPr txBox="1"/>
          <p:nvPr/>
        </p:nvSpPr>
        <p:spPr>
          <a:xfrm>
            <a:off x="1351722" y="644055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mml-book Fig 12.1</a:t>
            </a:r>
          </a:p>
        </p:txBody>
      </p:sp>
    </p:spTree>
    <p:extLst>
      <p:ext uri="{BB962C8B-B14F-4D97-AF65-F5344CB8AC3E}">
        <p14:creationId xmlns:p14="http://schemas.microsoft.com/office/powerpoint/2010/main" val="215897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3439-76C5-2295-714C-5A854B4B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Generalised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29905-2F1D-D2E4-B433-9D915B1B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5" y="1690688"/>
            <a:ext cx="41275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7AF92-3FA0-F355-2ED5-A17CA76D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25" y="2917827"/>
            <a:ext cx="17018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9A8BDA-27F1-9BEA-099A-38AF6A053D9C}"/>
              </a:ext>
            </a:extLst>
          </p:cNvPr>
          <p:cNvSpPr txBox="1"/>
          <p:nvPr/>
        </p:nvSpPr>
        <p:spPr>
          <a:xfrm>
            <a:off x="2170464" y="3108224"/>
            <a:ext cx="2625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Activation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0ABFF-7412-37F1-1501-4B149D8A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44" y="3746691"/>
            <a:ext cx="3859467" cy="256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E3C5A0-2D98-69E7-5654-362CC0E6A859}"/>
              </a:ext>
            </a:extLst>
          </p:cNvPr>
          <p:cNvSpPr txBox="1"/>
          <p:nvPr/>
        </p:nvSpPr>
        <p:spPr>
          <a:xfrm>
            <a:off x="2170464" y="4472848"/>
            <a:ext cx="21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sigmoid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99928-7216-A77B-4E19-DC4CEABBA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83" y="4973551"/>
            <a:ext cx="2124404" cy="8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7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28D1-9B56-A6F5-1129-B891A633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(it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method!)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E66B4-C556-CE7D-9106-507D418D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848" y="1890952"/>
            <a:ext cx="43180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00F1D-A0A3-23C0-117D-7733C84F4547}"/>
              </a:ext>
            </a:extLst>
          </p:cNvPr>
          <p:cNvSpPr txBox="1"/>
          <p:nvPr/>
        </p:nvSpPr>
        <p:spPr>
          <a:xfrm>
            <a:off x="1012404" y="2225363"/>
            <a:ext cx="282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Likelihood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0F7CF-D268-21E2-DDA8-711B4EA0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76" y="3600440"/>
            <a:ext cx="21209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20CF6-6B98-BEAF-03A4-A30F45A98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31" y="3009910"/>
            <a:ext cx="152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2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728D1-9B56-A6F5-1129-B891A633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(it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method!)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E66B4-C556-CE7D-9106-507D418D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848" y="1890952"/>
            <a:ext cx="43180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00F1D-A0A3-23C0-117D-7733C84F4547}"/>
              </a:ext>
            </a:extLst>
          </p:cNvPr>
          <p:cNvSpPr txBox="1"/>
          <p:nvPr/>
        </p:nvSpPr>
        <p:spPr>
          <a:xfrm>
            <a:off x="1012404" y="2225363"/>
            <a:ext cx="282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Likelihood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0F7CF-D268-21E2-DDA8-711B4EA0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76" y="3600440"/>
            <a:ext cx="21209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E7B8D-B7FF-5809-C8B6-27E7BE00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265" y="4632637"/>
            <a:ext cx="7772400" cy="105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20CF6-6B98-BEAF-03A4-A30F45A98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131" y="3009910"/>
            <a:ext cx="1524000" cy="49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A4146-F035-048E-C519-21F77BF14318}"/>
              </a:ext>
            </a:extLst>
          </p:cNvPr>
          <p:cNvSpPr txBox="1"/>
          <p:nvPr/>
        </p:nvSpPr>
        <p:spPr>
          <a:xfrm>
            <a:off x="1012404" y="4351662"/>
            <a:ext cx="1639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16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21D6-45C5-A7F9-E9A9-9C7E9F6E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BA07-4163-7515-64F9-33673E08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Introduction to ML: predictions (Wed)</a:t>
            </a:r>
          </a:p>
          <a:p>
            <a:pPr>
              <a:lnSpc>
                <a:spcPct val="150000"/>
              </a:lnSpc>
            </a:pPr>
            <a:r>
              <a:rPr lang="en-US" dirty="0"/>
              <a:t>Introduction to ML: decision makings (Thu)</a:t>
            </a:r>
          </a:p>
          <a:p>
            <a:pPr>
              <a:lnSpc>
                <a:spcPct val="150000"/>
              </a:lnSpc>
            </a:pPr>
            <a:r>
              <a:rPr lang="en-US" dirty="0"/>
              <a:t>Case studies (Fri)</a:t>
            </a:r>
          </a:p>
        </p:txBody>
      </p:sp>
    </p:spTree>
    <p:extLst>
      <p:ext uri="{BB962C8B-B14F-4D97-AF65-F5344CB8AC3E}">
        <p14:creationId xmlns:p14="http://schemas.microsoft.com/office/powerpoint/2010/main" val="3592448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F109-D372-5A37-EA6F-037522A9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03C5C-9456-2AC1-9EDE-C27DB452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DB167-08AA-9499-ADC5-27FB985D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3" y="681037"/>
            <a:ext cx="5678488" cy="5589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8EA03-F776-85DB-5415-1E98462EC258}"/>
              </a:ext>
            </a:extLst>
          </p:cNvPr>
          <p:cNvSpPr txBox="1"/>
          <p:nvPr/>
        </p:nvSpPr>
        <p:spPr>
          <a:xfrm>
            <a:off x="714375" y="630820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PMLR Fig 4.5</a:t>
            </a:r>
          </a:p>
        </p:txBody>
      </p:sp>
    </p:spTree>
    <p:extLst>
      <p:ext uri="{BB962C8B-B14F-4D97-AF65-F5344CB8AC3E}">
        <p14:creationId xmlns:p14="http://schemas.microsoft.com/office/powerpoint/2010/main" val="231150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37DF-9427-B84A-0C7B-1F5673E2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Unsupervised: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 err="1"/>
              <a:t>Kmeans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F95C-4CBA-B876-79E6-AB62B01A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Goal:</a:t>
            </a:r>
            <a:r>
              <a:rPr lang="zh-CN" altLang="en-US" dirty="0"/>
              <a:t> </a:t>
            </a:r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(set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points),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labels!</a:t>
            </a:r>
            <a:endParaRPr lang="en-GB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89C17-F7EC-64B5-AEDC-ED7F3EEC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68" y="2761924"/>
            <a:ext cx="6420692" cy="1116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6B1D8-2344-2E93-E175-73EB1916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19" y="4754563"/>
            <a:ext cx="43942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2810D-180C-2A12-DD46-555DFBE9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64" y="4053953"/>
            <a:ext cx="7772400" cy="7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4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0CAE-F380-BF87-AB2F-F143DB24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17396-B184-1ADB-AEF9-66371B96C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C6DED-81E3-3D57-6EE5-830A1949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81" y="490198"/>
            <a:ext cx="8135038" cy="5317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202EB-07CA-3C8E-6B00-2A103139D3E2}"/>
              </a:ext>
            </a:extLst>
          </p:cNvPr>
          <p:cNvSpPr txBox="1"/>
          <p:nvPr/>
        </p:nvSpPr>
        <p:spPr>
          <a:xfrm>
            <a:off x="838200" y="6120043"/>
            <a:ext cx="610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ANU</a:t>
            </a:r>
            <a:r>
              <a:rPr lang="zh-CN" altLang="en-US" dirty="0"/>
              <a:t> </a:t>
            </a:r>
            <a:r>
              <a:rPr lang="en-US" altLang="zh-CN" dirty="0"/>
              <a:t>(2021)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1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910D-FF07-F440-1D63-71A78B2D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Kmeans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56ED2-1B74-8748-C038-5E833ACA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8967"/>
            <a:ext cx="7772400" cy="5039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0525C-BC4B-8912-CA09-B5346795D85F}"/>
              </a:ext>
            </a:extLst>
          </p:cNvPr>
          <p:cNvSpPr txBox="1"/>
          <p:nvPr/>
        </p:nvSpPr>
        <p:spPr>
          <a:xfrm>
            <a:off x="1079653" y="638978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PRML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86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8FFF-8E1D-00D0-2948-698EB0E0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Kmeans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FA41-DE15-C990-F896-83A1CD7F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C51D-246F-87F6-18D9-E854310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34" y="1415570"/>
            <a:ext cx="5539124" cy="48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1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F11B-847F-1460-A2E7-B3E1A108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0612-2559-652A-6842-6AD3A6479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lang="en-GB" altLang="zh-CN" dirty="0"/>
          </a:p>
          <a:p>
            <a:pPr lvl="1"/>
            <a:r>
              <a:rPr lang="en-US" altLang="zh-CN" dirty="0" err="1"/>
              <a:t>Kernelised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GB" altLang="zh-CN" dirty="0"/>
          </a:p>
          <a:p>
            <a:pPr lvl="1"/>
            <a:r>
              <a:rPr lang="en-US" altLang="zh-CN" dirty="0" err="1"/>
              <a:t>Gaussain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GB" altLang="zh-CN" dirty="0"/>
          </a:p>
          <a:p>
            <a:pPr lvl="1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</a:p>
          <a:p>
            <a:r>
              <a:rPr lang="en-US" altLang="zh-CN" dirty="0"/>
              <a:t>Dimensionality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</a:p>
          <a:p>
            <a:r>
              <a:rPr lang="en-US" altLang="zh-CN" dirty="0"/>
              <a:t>Graphical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52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08F6-2ED5-751C-DE1B-46D597D5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B700-79AC-13B7-A882-B1E15FDB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Definition (Mitchell, 1998) </a:t>
            </a:r>
            <a:endParaRPr lang="en-GB" dirty="0">
              <a:effectLst/>
            </a:endParaRPr>
          </a:p>
          <a:p>
            <a:r>
              <a:rPr lang="en-GB" dirty="0"/>
              <a:t>A computer program is said to </a:t>
            </a:r>
          </a:p>
          <a:p>
            <a:pPr lvl="2"/>
            <a:r>
              <a:rPr lang="en-GB" dirty="0"/>
              <a:t>learn from experience </a:t>
            </a:r>
            <a:r>
              <a:rPr lang="en-GB" i="1" dirty="0"/>
              <a:t>E </a:t>
            </a:r>
          </a:p>
          <a:p>
            <a:pPr lvl="2"/>
            <a:r>
              <a:rPr lang="en-GB" dirty="0"/>
              <a:t>with respect to some class of tasks </a:t>
            </a:r>
            <a:r>
              <a:rPr lang="en-GB" i="1" dirty="0"/>
              <a:t>T </a:t>
            </a:r>
          </a:p>
          <a:p>
            <a:pPr lvl="2"/>
            <a:r>
              <a:rPr lang="en-GB" dirty="0"/>
              <a:t>and performance measure </a:t>
            </a:r>
            <a:r>
              <a:rPr lang="en-GB" i="1" dirty="0"/>
              <a:t>P</a:t>
            </a:r>
            <a:r>
              <a:rPr lang="en-GB" dirty="0"/>
              <a:t>, </a:t>
            </a:r>
          </a:p>
          <a:p>
            <a:pPr lvl="1"/>
            <a:r>
              <a:rPr lang="en-GB" dirty="0"/>
              <a:t>if its performance at tasks in </a:t>
            </a:r>
            <a:r>
              <a:rPr lang="en-GB" i="1" dirty="0"/>
              <a:t>T</a:t>
            </a:r>
            <a:r>
              <a:rPr lang="en-GB" dirty="0"/>
              <a:t>, as measured by </a:t>
            </a:r>
            <a:r>
              <a:rPr lang="en-GB" i="1" dirty="0"/>
              <a:t>P</a:t>
            </a:r>
            <a:r>
              <a:rPr lang="en-GB" dirty="0"/>
              <a:t>, improves with experience </a:t>
            </a:r>
            <a:r>
              <a:rPr lang="en-GB" i="1" dirty="0"/>
              <a:t>E</a:t>
            </a:r>
            <a:r>
              <a:rPr lang="en-GB" dirty="0"/>
              <a:t>. </a:t>
            </a:r>
            <a:endParaRPr lang="en-GB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39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C15C-5C4A-A7B1-F5ED-1EDE72DC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Summary: Predictions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D72E-66C0-E723-E216-0B6156CF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 (classification)</a:t>
            </a:r>
          </a:p>
          <a:p>
            <a:r>
              <a:rPr lang="en-US" dirty="0"/>
              <a:t>Clustering: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B705A-A031-AB5D-D0FE-7CDA65D1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64" y="195178"/>
            <a:ext cx="4018712" cy="294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EFEAD-3BF1-5A5D-00E5-1A86B48AC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63" y="3108325"/>
            <a:ext cx="3809037" cy="374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88CB-545C-78EA-C27E-76735AE6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40" y="3429000"/>
            <a:ext cx="5002150" cy="32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08F6-2ED5-751C-DE1B-46D597D5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B700-79AC-13B7-A882-B1E15FDB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Definition (Mitchell, 1998) </a:t>
            </a:r>
            <a:endParaRPr lang="en-GB" dirty="0">
              <a:effectLst/>
            </a:endParaRPr>
          </a:p>
          <a:p>
            <a:r>
              <a:rPr lang="en-GB" dirty="0"/>
              <a:t>A computer program is said to </a:t>
            </a:r>
          </a:p>
          <a:p>
            <a:pPr lvl="2"/>
            <a:r>
              <a:rPr lang="en-GB" dirty="0"/>
              <a:t>learn from experience </a:t>
            </a:r>
            <a:r>
              <a:rPr lang="en-GB" i="1" dirty="0"/>
              <a:t>E </a:t>
            </a:r>
          </a:p>
          <a:p>
            <a:pPr lvl="2"/>
            <a:r>
              <a:rPr lang="en-GB" dirty="0"/>
              <a:t>with respect to some class of tasks </a:t>
            </a:r>
            <a:r>
              <a:rPr lang="en-GB" i="1" dirty="0"/>
              <a:t>T </a:t>
            </a:r>
          </a:p>
          <a:p>
            <a:pPr lvl="2"/>
            <a:r>
              <a:rPr lang="en-GB" dirty="0"/>
              <a:t>and performance measure </a:t>
            </a:r>
            <a:r>
              <a:rPr lang="en-GB" i="1" dirty="0"/>
              <a:t>P</a:t>
            </a:r>
            <a:r>
              <a:rPr lang="en-GB" dirty="0"/>
              <a:t>, </a:t>
            </a:r>
          </a:p>
          <a:p>
            <a:pPr lvl="1"/>
            <a:r>
              <a:rPr lang="en-GB" dirty="0"/>
              <a:t>if its performance at tasks in </a:t>
            </a:r>
            <a:r>
              <a:rPr lang="en-GB" i="1" dirty="0"/>
              <a:t>T</a:t>
            </a:r>
            <a:r>
              <a:rPr lang="en-GB" dirty="0"/>
              <a:t>, as measured by </a:t>
            </a:r>
            <a:r>
              <a:rPr lang="en-GB" i="1" dirty="0"/>
              <a:t>P</a:t>
            </a:r>
            <a:r>
              <a:rPr lang="en-GB" dirty="0"/>
              <a:t>, improves with experience </a:t>
            </a:r>
            <a:r>
              <a:rPr lang="en-GB" i="1" dirty="0"/>
              <a:t>E</a:t>
            </a:r>
            <a:r>
              <a:rPr lang="en-GB" dirty="0"/>
              <a:t>. </a:t>
            </a:r>
            <a:endParaRPr lang="en-GB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CDDF-BA37-5727-795C-CFA4A05ED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Cool</a:t>
            </a:r>
            <a:r>
              <a:rPr lang="zh-CN" altLang="en-US"/>
              <a:t> </a:t>
            </a:r>
            <a:r>
              <a:rPr lang="en-US" altLang="zh-CN"/>
              <a:t>Applications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BA940-4F11-BF1E-1599-B3CA07348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4C9F-06DD-C8C9-A9C1-844AFCB1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8DBF2-FC6C-7266-0644-8A64B954E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889" y="2850002"/>
            <a:ext cx="6223612" cy="3412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25822-EC33-8862-2808-C320AD74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89" y="79739"/>
            <a:ext cx="7772400" cy="2770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B8B74-BE35-0A13-E4AD-F668D6E71649}"/>
              </a:ext>
            </a:extLst>
          </p:cNvPr>
          <p:cNvSpPr txBox="1"/>
          <p:nvPr/>
        </p:nvSpPr>
        <p:spPr>
          <a:xfrm>
            <a:off x="592157" y="640892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=fgjoF97gdjQ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26922-FFAE-5DC5-61B6-A9B82EB2B6A1}"/>
              </a:ext>
            </a:extLst>
          </p:cNvPr>
          <p:cNvSpPr txBox="1"/>
          <p:nvPr/>
        </p:nvSpPr>
        <p:spPr>
          <a:xfrm>
            <a:off x="378767" y="2203671"/>
            <a:ext cx="337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language generative models</a:t>
            </a:r>
          </a:p>
          <a:p>
            <a:r>
              <a:rPr lang="en-US" dirty="0"/>
              <a:t>by </a:t>
            </a:r>
            <a:r>
              <a:rPr lang="en-US" dirty="0" err="1"/>
              <a:t>OpenAI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07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BEEC-7A77-89CD-5E97-44A5E41A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TicTok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76F73-BEFA-5CC9-7843-00F80692F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255" y="2506490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Recommendation Systems:</a:t>
            </a:r>
          </a:p>
          <a:p>
            <a:pPr lvl="1"/>
            <a:r>
              <a:rPr lang="en-US" dirty="0"/>
              <a:t>User interactions</a:t>
            </a:r>
          </a:p>
          <a:p>
            <a:pPr lvl="1"/>
            <a:r>
              <a:rPr lang="en-US" dirty="0"/>
              <a:t>Video Information</a:t>
            </a:r>
          </a:p>
          <a:p>
            <a:pPr lvl="1"/>
            <a:r>
              <a:rPr lang="en-US" dirty="0"/>
              <a:t>Device and account settings</a:t>
            </a:r>
          </a:p>
        </p:txBody>
      </p:sp>
      <p:pic>
        <p:nvPicPr>
          <p:cNvPr id="1026" name="Picture 2" descr="How TikTok recommends videos #ForYou | TikTok Newsroom">
            <a:extLst>
              <a:ext uri="{FF2B5EF4-FFF2-40B4-BE49-F238E27FC236}">
                <a16:creationId xmlns:a16="http://schemas.microsoft.com/office/drawing/2014/main" id="{CB5EA0DA-0807-DC46-BA33-8C3B458DC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09" y="61244"/>
            <a:ext cx="6036325" cy="603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EDBD8-EE09-C314-40D6-428075E70A46}"/>
              </a:ext>
            </a:extLst>
          </p:cNvPr>
          <p:cNvSpPr txBox="1"/>
          <p:nvPr/>
        </p:nvSpPr>
        <p:spPr>
          <a:xfrm>
            <a:off x="838200" y="6427424"/>
            <a:ext cx="8889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newsroom.tiktok.com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-us/how-</a:t>
            </a:r>
            <a:r>
              <a:rPr lang="en-US" dirty="0" err="1"/>
              <a:t>tiktok</a:t>
            </a:r>
            <a:r>
              <a:rPr lang="en-US" dirty="0"/>
              <a:t>-recommends-videos-for-you</a:t>
            </a:r>
          </a:p>
        </p:txBody>
      </p:sp>
    </p:spTree>
    <p:extLst>
      <p:ext uri="{BB962C8B-B14F-4D97-AF65-F5344CB8AC3E}">
        <p14:creationId xmlns:p14="http://schemas.microsoft.com/office/powerpoint/2010/main" val="28385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57EEC-0767-A054-F050-6977B792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</a:t>
            </a:r>
            <a:r>
              <a:rPr lang="zh-CN" altLang="en-US" dirty="0"/>
              <a:t> </a:t>
            </a:r>
            <a:r>
              <a:rPr lang="en-US" altLang="zh-CN" dirty="0"/>
              <a:t>Driving</a:t>
            </a:r>
            <a:r>
              <a:rPr lang="zh-CN" altLang="en-US" dirty="0"/>
              <a:t> </a:t>
            </a:r>
            <a:r>
              <a:rPr lang="en-US" altLang="zh-CN" dirty="0"/>
              <a:t>Cars</a:t>
            </a:r>
            <a:endParaRPr lang="en-US" dirty="0"/>
          </a:p>
        </p:txBody>
      </p:sp>
      <p:pic>
        <p:nvPicPr>
          <p:cNvPr id="2050" name="Picture 2" descr=" | Bernard Marr">
            <a:extLst>
              <a:ext uri="{FF2B5EF4-FFF2-40B4-BE49-F238E27FC236}">
                <a16:creationId xmlns:a16="http://schemas.microsoft.com/office/drawing/2014/main" id="{9B7046F1-0F8E-05AE-0D49-55194A37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32" y="1534089"/>
            <a:ext cx="6300166" cy="420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D60EB-80B7-9369-0262-8EC4F1E74770}"/>
              </a:ext>
            </a:extLst>
          </p:cNvPr>
          <p:cNvSpPr txBox="1"/>
          <p:nvPr/>
        </p:nvSpPr>
        <p:spPr>
          <a:xfrm>
            <a:off x="966730" y="6083143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bernardmarr.com</a:t>
            </a:r>
            <a:r>
              <a:rPr lang="en-US" dirty="0"/>
              <a:t>/how-tesla-is-using-artificial-intelligence-to-create-the-autonomous-cars-of-the-future/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A274-E431-F2C8-5616-44EF7F4217CB}"/>
              </a:ext>
            </a:extLst>
          </p:cNvPr>
          <p:cNvSpPr txBox="1"/>
          <p:nvPr/>
        </p:nvSpPr>
        <p:spPr>
          <a:xfrm>
            <a:off x="966730" y="2434788"/>
            <a:ext cx="35737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futura-pt"/>
              </a:rPr>
              <a:t>Tesla’s approach -- “imitation learning.”: algorithms learn from the decisions, reactions, and movements of millions of actual drivers around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6E59-20E5-BDB0-C682-DE9FA48F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ML:</a:t>
            </a:r>
            <a:r>
              <a:rPr lang="zh-CN" altLang="en-US" dirty="0"/>
              <a:t> </a:t>
            </a:r>
            <a:r>
              <a:rPr lang="en-US" altLang="zh-CN" dirty="0"/>
              <a:t>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5AE3F-A032-8354-E636-A860B0CF7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Predictions</a:t>
            </a:r>
          </a:p>
          <a:p>
            <a:pPr lvl="1"/>
            <a:r>
              <a:rPr lang="en-US" altLang="zh-CN" dirty="0"/>
              <a:t>Supervised</a:t>
            </a:r>
            <a:r>
              <a:rPr lang="zh-CN" altLang="en-US" dirty="0"/>
              <a:t> </a:t>
            </a:r>
            <a:endParaRPr lang="en-GB" altLang="zh-CN" dirty="0"/>
          </a:p>
          <a:p>
            <a:pPr lvl="1"/>
            <a:r>
              <a:rPr lang="en-US" altLang="zh-CN" dirty="0"/>
              <a:t>Unsupervised</a:t>
            </a:r>
          </a:p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</a:p>
          <a:p>
            <a:pPr lvl="1"/>
            <a:r>
              <a:rPr lang="en-US" altLang="zh-CN" dirty="0"/>
              <a:t>Bandits</a:t>
            </a:r>
          </a:p>
          <a:p>
            <a:pPr lvl="1"/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r>
              <a:rPr lang="en-US" altLang="zh-CN" dirty="0" err="1"/>
              <a:t>Optimisation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059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579</Words>
  <Application>Microsoft Macintosh PowerPoint</Application>
  <PresentationFormat>Widescreen</PresentationFormat>
  <Paragraphs>122</Paragraphs>
  <Slides>37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futura-pt</vt:lpstr>
      <vt:lpstr>Arial</vt:lpstr>
      <vt:lpstr>Calibri</vt:lpstr>
      <vt:lpstr>Calibri Light</vt:lpstr>
      <vt:lpstr>Cambria Math</vt:lpstr>
      <vt:lpstr>Office Theme</vt:lpstr>
      <vt:lpstr>Introduction to Machine Learning Predictions</vt:lpstr>
      <vt:lpstr>About me</vt:lpstr>
      <vt:lpstr>Course structure</vt:lpstr>
      <vt:lpstr>What is Machine Learning</vt:lpstr>
      <vt:lpstr>Cool Applications</vt:lpstr>
      <vt:lpstr>ChatGPT</vt:lpstr>
      <vt:lpstr>TicTok </vt:lpstr>
      <vt:lpstr>Self Driving Cars</vt:lpstr>
      <vt:lpstr>ML: categories</vt:lpstr>
      <vt:lpstr>Predictions</vt:lpstr>
      <vt:lpstr>What we will cover </vt:lpstr>
      <vt:lpstr>Textbook (if you’d like to learn more) </vt:lpstr>
      <vt:lpstr>AlphaFold</vt:lpstr>
      <vt:lpstr>Cancer Classification</vt:lpstr>
      <vt:lpstr>Point Estimation</vt:lpstr>
      <vt:lpstr>Supervised: Linear Regression</vt:lpstr>
      <vt:lpstr>Linear Regression: Formulation</vt:lpstr>
      <vt:lpstr>Linear Regression: Likelihood function</vt:lpstr>
      <vt:lpstr>Linear Regression: Closed form solution</vt:lpstr>
      <vt:lpstr>Linear Regression: Closed form solution</vt:lpstr>
      <vt:lpstr>What if no closed form soluation?    -- Stochastic Gradient Descent (SGD)</vt:lpstr>
      <vt:lpstr>Linear Regression: Maximum a Posteriori Estimation</vt:lpstr>
      <vt:lpstr>Example</vt:lpstr>
      <vt:lpstr>Evaluations</vt:lpstr>
      <vt:lpstr>Neural Networks</vt:lpstr>
      <vt:lpstr>Supervised: classification</vt:lpstr>
      <vt:lpstr>Classification – Generalised Linear Model </vt:lpstr>
      <vt:lpstr>Logistic regression (it is a classification method!)</vt:lpstr>
      <vt:lpstr>Logistic regression (it is a classification method!)</vt:lpstr>
      <vt:lpstr>Example</vt:lpstr>
      <vt:lpstr>Unsupervised: Clustering -- Kmeans</vt:lpstr>
      <vt:lpstr>PowerPoint Presentation</vt:lpstr>
      <vt:lpstr>Kmeans Example</vt:lpstr>
      <vt:lpstr>Kmeans Example</vt:lpstr>
      <vt:lpstr>Other Types</vt:lpstr>
      <vt:lpstr>What is Machine Learning</vt:lpstr>
      <vt:lpstr>Summary: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Mengyan Zhang</dc:creator>
  <cp:lastModifiedBy>Mengyan Zhang</cp:lastModifiedBy>
  <cp:revision>12</cp:revision>
  <dcterms:created xsi:type="dcterms:W3CDTF">2023-05-06T18:32:56Z</dcterms:created>
  <dcterms:modified xsi:type="dcterms:W3CDTF">2023-05-22T20:21:27Z</dcterms:modified>
</cp:coreProperties>
</file>